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1FA418-43CC-4C6D-830D-930FEC98A3E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E31C31-08DD-477E-94E3-CC26AD9229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Studying Sn1 and Sn2 reactions: </a:t>
            </a:r>
            <a:r>
              <a:rPr lang="en-US" dirty="0" err="1" smtClean="0"/>
              <a:t>Nucleophillic</a:t>
            </a:r>
            <a:r>
              <a:rPr lang="en-US" dirty="0" smtClean="0"/>
              <a:t> substitution at saturated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Sn2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nucleophile: When the attacking atoms are of similar size nucleophilicity parallels basicity. </a:t>
            </a:r>
          </a:p>
          <a:p>
            <a:r>
              <a:rPr lang="en-US" dirty="0"/>
              <a:t>When they are of different size, the larger more polarizable atoms are more </a:t>
            </a:r>
            <a:r>
              <a:rPr lang="en-US" dirty="0" smtClean="0"/>
              <a:t>nucleophilic</a:t>
            </a:r>
            <a:endParaRPr lang="en-US" dirty="0"/>
          </a:p>
          <a:p>
            <a:r>
              <a:rPr lang="en-US" dirty="0" smtClean="0"/>
              <a:t>The solvent: Occur faster in polar aprotic solvents, DMSO is a good polar aprotic solvent.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51989" r="60436" b="27746"/>
          <a:stretch/>
        </p:blipFill>
        <p:spPr bwMode="auto">
          <a:xfrm>
            <a:off x="1212012" y="4800600"/>
            <a:ext cx="70937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the rates of Sn1 reactions.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05954"/>
            <a:ext cx="8153400" cy="4495800"/>
          </a:xfrm>
        </p:spPr>
        <p:txBody>
          <a:bodyPr/>
          <a:lstStyle/>
          <a:p>
            <a:r>
              <a:rPr lang="en-US" dirty="0" smtClean="0"/>
              <a:t>2-propanol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2-bromo-2-methylpropane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2-chloro-2-methylpropane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 smtClean="0"/>
              <a:t>bromopropane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1428750" cy="9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43200"/>
            <a:ext cx="1200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48" y="3743325"/>
            <a:ext cx="1200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27" y="5163993"/>
            <a:ext cx="1042988" cy="11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14475"/>
            <a:ext cx="18669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Experimental set up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34836"/>
            <a:ext cx="2719243" cy="391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2000250"/>
            <a:ext cx="335972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Dehydrating </a:t>
            </a:r>
            <a:r>
              <a:rPr lang="en-US" dirty="0" err="1" smtClean="0"/>
              <a:t>Cyclohexanol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13716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4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Occurs when a small molecule (H-X) is expelled from the adjacent carbon atoms. </a:t>
            </a:r>
          </a:p>
          <a:p>
            <a:r>
              <a:rPr lang="en-US" dirty="0" smtClean="0"/>
              <a:t>A pi-bond is formed, good for producing alkenes and alkynes.</a:t>
            </a:r>
          </a:p>
          <a:p>
            <a:r>
              <a:rPr lang="en-US" b="1" dirty="0" err="1" smtClean="0"/>
              <a:t>Heterolytic</a:t>
            </a:r>
            <a:r>
              <a:rPr lang="en-US" b="1" dirty="0" smtClean="0"/>
              <a:t> bond cleavage : </a:t>
            </a:r>
            <a:r>
              <a:rPr lang="en-US" dirty="0" smtClean="0"/>
              <a:t>Occurs when one atoms leaves a compound with both electrons of the original bond, resulting in the formation of ions.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Heteroclytic</a:t>
            </a:r>
            <a:r>
              <a:rPr lang="en-US" dirty="0" smtClean="0"/>
              <a:t> bond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3413" r="32733" b="65278"/>
          <a:stretch/>
        </p:blipFill>
        <p:spPr bwMode="auto">
          <a:xfrm>
            <a:off x="1295400" y="2209800"/>
            <a:ext cx="6705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Elimination of water (H-OH) from alcohols</a:t>
            </a:r>
          </a:p>
          <a:p>
            <a:r>
              <a:rPr lang="en-US" dirty="0" smtClean="0"/>
              <a:t>Acid catalyzed</a:t>
            </a:r>
          </a:p>
          <a:p>
            <a:r>
              <a:rPr lang="en-US" dirty="0" smtClean="0"/>
              <a:t>E1 mechanism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2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8056" r="18008" b="12699"/>
          <a:stretch/>
        </p:blipFill>
        <p:spPr bwMode="auto">
          <a:xfrm>
            <a:off x="152400" y="824345"/>
            <a:ext cx="8476344" cy="506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9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E1 mechanism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Oxonium</a:t>
            </a:r>
            <a:r>
              <a:rPr lang="en-US" dirty="0" smtClean="0"/>
              <a:t> ion </a:t>
            </a:r>
          </a:p>
          <a:p>
            <a:r>
              <a:rPr lang="en-US" dirty="0" smtClean="0"/>
              <a:t>Carbocation ( carbon with a positive charge)</a:t>
            </a:r>
          </a:p>
          <a:p>
            <a:r>
              <a:rPr lang="en-US" dirty="0" smtClean="0"/>
              <a:t>Alcohols are classified by the number of alkyl groups attached to the carbon bearing the –OH group. </a:t>
            </a:r>
          </a:p>
          <a:p>
            <a:r>
              <a:rPr lang="en-US" dirty="0" smtClean="0"/>
              <a:t>Tertiary (3</a:t>
            </a:r>
            <a:r>
              <a:rPr lang="en-US" dirty="0" smtClean="0">
                <a:sym typeface="Symbol"/>
              </a:rPr>
              <a:t>), Secondary (2 ) and Primary ( 1)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3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86800" cy="31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32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1-Bromobutane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Under acidic conditions </a:t>
            </a:r>
          </a:p>
          <a:p>
            <a:r>
              <a:rPr lang="en-US" dirty="0" smtClean="0"/>
              <a:t>In acidic conditions the OH exist in its conjugate base </a:t>
            </a:r>
          </a:p>
          <a:p>
            <a:r>
              <a:rPr lang="en-US" dirty="0" smtClean="0"/>
              <a:t>The leaving group becomes water (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 t="74527" r="11559" b="10132"/>
          <a:stretch/>
        </p:blipFill>
        <p:spPr bwMode="auto">
          <a:xfrm>
            <a:off x="76200" y="2133600"/>
            <a:ext cx="899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Nucleophile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Nucleophile come from  : -Nucleo (nucleus ) and </a:t>
            </a:r>
          </a:p>
          <a:p>
            <a:pPr marL="0" indent="0">
              <a:buNone/>
            </a:pPr>
            <a:r>
              <a:rPr lang="en-US" dirty="0" smtClean="0"/>
              <a:t>–</a:t>
            </a:r>
            <a:r>
              <a:rPr lang="en-US" dirty="0" err="1" smtClean="0"/>
              <a:t>Phile</a:t>
            </a:r>
            <a:r>
              <a:rPr lang="en-US" dirty="0"/>
              <a:t> </a:t>
            </a:r>
            <a:r>
              <a:rPr lang="en-US" dirty="0" smtClean="0"/>
              <a:t> ( Greek for Love) , you end up with Lover of nucleus. </a:t>
            </a:r>
          </a:p>
          <a:p>
            <a:r>
              <a:rPr lang="en-US" dirty="0" smtClean="0"/>
              <a:t>Loves positive charges. </a:t>
            </a:r>
          </a:p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78175" r="25482" b="7936"/>
          <a:stretch/>
        </p:blipFill>
        <p:spPr bwMode="auto">
          <a:xfrm>
            <a:off x="1295400" y="4038600"/>
            <a:ext cx="6705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Lover of Electrons.</a:t>
            </a:r>
          </a:p>
          <a:p>
            <a:r>
              <a:rPr lang="en-US" dirty="0" smtClean="0"/>
              <a:t>Are positively charged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2" t="34848" r="29562" b="47727"/>
          <a:stretch/>
        </p:blipFill>
        <p:spPr bwMode="auto">
          <a:xfrm>
            <a:off x="990600" y="3373582"/>
            <a:ext cx="7467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1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Sn1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the organic reactant is involved in the rate –determining step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Sn1 reaction conditions favor ionization of the organic reactant.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t="57197" r="17795" b="26515"/>
          <a:stretch/>
        </p:blipFill>
        <p:spPr bwMode="auto">
          <a:xfrm>
            <a:off x="381000" y="2514600"/>
            <a:ext cx="8312727" cy="11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Sn1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leaving group: The leaving group (L) must be a weak base</a:t>
            </a:r>
          </a:p>
          <a:p>
            <a:pPr lvl="2"/>
            <a:r>
              <a:rPr lang="en-US" dirty="0"/>
              <a:t> NH3 ammonia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CH3NH2 </a:t>
            </a:r>
            <a:r>
              <a:rPr lang="en-US" dirty="0"/>
              <a:t>methylamine</a:t>
            </a:r>
          </a:p>
          <a:p>
            <a:pPr lvl="2"/>
            <a:r>
              <a:rPr lang="en-US" dirty="0" smtClean="0"/>
              <a:t> C5H5N </a:t>
            </a:r>
            <a:r>
              <a:rPr lang="en-US" dirty="0"/>
              <a:t>pyridine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NH4OH </a:t>
            </a:r>
            <a:r>
              <a:rPr lang="en-US" dirty="0"/>
              <a:t>ammonium hydroxide </a:t>
            </a:r>
            <a:endParaRPr lang="en-US" dirty="0" smtClean="0"/>
          </a:p>
          <a:p>
            <a:r>
              <a:rPr lang="en-US" dirty="0" smtClean="0"/>
              <a:t>The carbon group: production of a carbocation, the reaction will occur faster for compounds that lead to more stable carbocation's.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Tertiary compounds react faster, primary compounds react very slowly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Carbocation's are also stabilized by resonance, if the compound produces a resonance stabilized carbocation it occurs much faster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Sn1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solvent: Ionization occurs faster when the solvent is polar</a:t>
            </a:r>
          </a:p>
          <a:p>
            <a:r>
              <a:rPr lang="en-US" dirty="0" smtClean="0"/>
              <a:t>Rate of Sn1 is directly dependent on ionization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t="33429" r="32916" b="26988"/>
          <a:stretch/>
        </p:blipFill>
        <p:spPr bwMode="auto">
          <a:xfrm>
            <a:off x="1905000" y="3228170"/>
            <a:ext cx="5562600" cy="34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9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Sn2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organic species participate in the rate –determining step. The organic reactant and the nucleophile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reaction starts when the nucleophile attracts the carbon and causes the leaving group to leave.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41220" r="37016" b="37568"/>
          <a:stretch/>
        </p:blipFill>
        <p:spPr bwMode="auto">
          <a:xfrm>
            <a:off x="1676400" y="3200400"/>
            <a:ext cx="588818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Sn2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leaving group: A weak base</a:t>
            </a:r>
          </a:p>
          <a:p>
            <a:r>
              <a:rPr lang="en-US" dirty="0"/>
              <a:t> </a:t>
            </a:r>
            <a:r>
              <a:rPr lang="en-US" dirty="0" smtClean="0"/>
              <a:t>The carbon group: unhindered by the presence of bulky groups is better for Sn2 reactions</a:t>
            </a: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30754" r="31172" b="15873"/>
          <a:stretch/>
        </p:blipFill>
        <p:spPr bwMode="auto">
          <a:xfrm>
            <a:off x="2985655" y="30480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</TotalTime>
  <Words>451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Studying Sn1 and Sn2 reactions: Nucleophillic substitution at saturated carbon</vt:lpstr>
      <vt:lpstr>Synthesizing 1-Bromobutane</vt:lpstr>
      <vt:lpstr>Nucleophile</vt:lpstr>
      <vt:lpstr>Electrophile</vt:lpstr>
      <vt:lpstr>Sn1 Reactions</vt:lpstr>
      <vt:lpstr>Sn1 reactions</vt:lpstr>
      <vt:lpstr>Sn1 reactions </vt:lpstr>
      <vt:lpstr>Sn2 reactions </vt:lpstr>
      <vt:lpstr>Sn2 reactions </vt:lpstr>
      <vt:lpstr>Sn2 reactions </vt:lpstr>
      <vt:lpstr>Factors affecting the rates of Sn1 reactions.</vt:lpstr>
      <vt:lpstr>Experimental set up </vt:lpstr>
      <vt:lpstr>Dehydrating Cyclohexanol</vt:lpstr>
      <vt:lpstr>Elimination reactions</vt:lpstr>
      <vt:lpstr>Heteroclytic bond cleavage</vt:lpstr>
      <vt:lpstr>Dehydration </vt:lpstr>
      <vt:lpstr>PowerPoint Presentation</vt:lpstr>
      <vt:lpstr>E1 mechanism </vt:lpstr>
      <vt:lpstr>Stability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Sn1 and Sn2 reactions: Nucleophillic substitution at saturated carbon</dc:title>
  <dc:creator>mari</dc:creator>
  <cp:lastModifiedBy>mari</cp:lastModifiedBy>
  <cp:revision>18</cp:revision>
  <dcterms:created xsi:type="dcterms:W3CDTF">2012-04-02T03:49:39Z</dcterms:created>
  <dcterms:modified xsi:type="dcterms:W3CDTF">2012-04-10T06:06:23Z</dcterms:modified>
</cp:coreProperties>
</file>