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47"/>
  </p:handoutMasterIdLst>
  <p:sldIdLst>
    <p:sldId id="256" r:id="rId2"/>
    <p:sldId id="257" r:id="rId3"/>
    <p:sldId id="258" r:id="rId4"/>
    <p:sldId id="294" r:id="rId5"/>
    <p:sldId id="300" r:id="rId6"/>
    <p:sldId id="340" r:id="rId7"/>
    <p:sldId id="259" r:id="rId8"/>
    <p:sldId id="295" r:id="rId9"/>
    <p:sldId id="296" r:id="rId10"/>
    <p:sldId id="298" r:id="rId11"/>
    <p:sldId id="299" r:id="rId12"/>
    <p:sldId id="292" r:id="rId13"/>
    <p:sldId id="303" r:id="rId14"/>
    <p:sldId id="306" r:id="rId15"/>
    <p:sldId id="301" r:id="rId16"/>
    <p:sldId id="307" r:id="rId17"/>
    <p:sldId id="302" r:id="rId18"/>
    <p:sldId id="309" r:id="rId19"/>
    <p:sldId id="304" r:id="rId20"/>
    <p:sldId id="310" r:id="rId21"/>
    <p:sldId id="311" r:id="rId22"/>
    <p:sldId id="305" r:id="rId23"/>
    <p:sldId id="293" r:id="rId24"/>
    <p:sldId id="313" r:id="rId25"/>
    <p:sldId id="316" r:id="rId26"/>
    <p:sldId id="314" r:id="rId27"/>
    <p:sldId id="323" r:id="rId28"/>
    <p:sldId id="315" r:id="rId29"/>
    <p:sldId id="317" r:id="rId30"/>
    <p:sldId id="321" r:id="rId31"/>
    <p:sldId id="322" r:id="rId32"/>
    <p:sldId id="336" r:id="rId33"/>
    <p:sldId id="318" r:id="rId34"/>
    <p:sldId id="337" r:id="rId35"/>
    <p:sldId id="319" r:id="rId36"/>
    <p:sldId id="339" r:id="rId37"/>
    <p:sldId id="324" r:id="rId38"/>
    <p:sldId id="325" r:id="rId39"/>
    <p:sldId id="331" r:id="rId40"/>
    <p:sldId id="332" r:id="rId41"/>
    <p:sldId id="329" r:id="rId42"/>
    <p:sldId id="334" r:id="rId43"/>
    <p:sldId id="335" r:id="rId44"/>
    <p:sldId id="327" r:id="rId45"/>
    <p:sldId id="341" r:id="rId4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78" d="100"/>
          <a:sy n="78" d="100"/>
        </p:scale>
        <p:origin x="-11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FFFCD4D-840A-48C2-90A2-B92C75ACD303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E2FB1E7-86D8-483C-912A-F6AF2BE2E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54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84F8-4125-4AB6-926F-1B758479968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3C7A-6D5C-4A37-9EE1-7942569A3A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84F8-4125-4AB6-926F-1B758479968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3C7A-6D5C-4A37-9EE1-7942569A3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84F8-4125-4AB6-926F-1B758479968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3C7A-6D5C-4A37-9EE1-7942569A3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84F8-4125-4AB6-926F-1B758479968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3C7A-6D5C-4A37-9EE1-7942569A3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84F8-4125-4AB6-926F-1B758479968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3C7A-6D5C-4A37-9EE1-7942569A3A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84F8-4125-4AB6-926F-1B758479968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3C7A-6D5C-4A37-9EE1-7942569A3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84F8-4125-4AB6-926F-1B758479968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3C7A-6D5C-4A37-9EE1-7942569A3A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84F8-4125-4AB6-926F-1B758479968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3C7A-6D5C-4A37-9EE1-7942569A3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84F8-4125-4AB6-926F-1B758479968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3C7A-6D5C-4A37-9EE1-7942569A3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84F8-4125-4AB6-926F-1B758479968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3C7A-6D5C-4A37-9EE1-7942569A3A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84F8-4125-4AB6-926F-1B758479968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3C7A-6D5C-4A37-9EE1-7942569A3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82D84F8-4125-4AB6-926F-1B758479968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DFF3C7A-6D5C-4A37-9EE1-7942569A3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Midterm Review for Organic I lab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Boiling chip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simple and require the aid of a boiling chip.</a:t>
            </a:r>
          </a:p>
          <a:p>
            <a:r>
              <a:rPr lang="en-US" dirty="0" smtClean="0"/>
              <a:t>The boiling chip provides surface area which allows for the liquid to smoothly boil </a:t>
            </a:r>
          </a:p>
          <a:p>
            <a:r>
              <a:rPr lang="en-US" dirty="0" smtClean="0"/>
              <a:t>Adding the boiling chip to an already boiling liquid will cause the liquid to violently foam out of the container 	              (I have seen it happen)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4495801"/>
            <a:ext cx="3526971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12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2971800" cy="323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800600"/>
          </a:xfrm>
        </p:spPr>
        <p:txBody>
          <a:bodyPr/>
          <a:lstStyle/>
          <a:p>
            <a:r>
              <a:rPr lang="en-US" dirty="0" smtClean="0"/>
              <a:t>If the pot is allowed to dry it could start to combust (burn or explode)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62400"/>
            <a:ext cx="450426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4648200" cy="268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6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7526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Isolation of clove oil from cloves using steam distillation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Clove 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Clove oil belongs to a class of natural products called essential oils </a:t>
            </a:r>
          </a:p>
          <a:p>
            <a:r>
              <a:rPr lang="en-US" dirty="0" smtClean="0"/>
              <a:t>Clove oil comes from the clove tree ( Eugenia </a:t>
            </a:r>
            <a:r>
              <a:rPr lang="en-US" dirty="0" err="1" smtClean="0"/>
              <a:t>caryophyllata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two major compounds in clove oil are eugenol and eugenol acetate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14800"/>
            <a:ext cx="408498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1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Clove oil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3048000"/>
            <a:ext cx="5715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2133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Eugenol 					Eugenol acetate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54102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85-90%					9-10%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28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many possibilities of steam distillation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Steam distillation can be carried out in two ways</a:t>
            </a:r>
          </a:p>
          <a:p>
            <a:r>
              <a:rPr lang="en-US" dirty="0" smtClean="0"/>
              <a:t>Method #1: excess water is added to the compound in a distilling flask. The mixture is then heated to the boiling point. The resulting vapor is then condensed and collected in a receiving flask.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145"/>
            <a:ext cx="4259263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438400" y="3886200"/>
            <a:ext cx="6858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419600" y="5257800"/>
            <a:ext cx="6858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85800" y="6248400"/>
            <a:ext cx="9144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838200" y="5410200"/>
            <a:ext cx="9144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09600" y="4038600"/>
            <a:ext cx="1371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5943600" y="3352801"/>
            <a:ext cx="2514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this lab we performed steam distillation using method#1 simply because it was easier.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19400" y="3581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condenser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0" y="3505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Separatory funnel </a:t>
            </a:r>
            <a:r>
              <a:rPr lang="en-US" sz="1600" dirty="0" smtClean="0"/>
              <a:t>containing</a:t>
            </a:r>
            <a:r>
              <a:rPr lang="en-US" dirty="0" smtClean="0"/>
              <a:t> water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" y="5638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Claisen</a:t>
            </a:r>
            <a:r>
              <a:rPr lang="en-US" dirty="0" smtClean="0"/>
              <a:t> adaptor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48200" y="4876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reciever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1600" y="646009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8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many possibilities of steam distillation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 #2: steam is bubbled into the compound of interest to effect the distillation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95600"/>
            <a:ext cx="7067208" cy="39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19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Immiscible liquids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r>
              <a:rPr lang="en-US" dirty="0" smtClean="0"/>
              <a:t>When immiscible two compounds are distilled together it is called co distillation and when one of the compounds is water the process is called steam distillation</a:t>
            </a:r>
          </a:p>
          <a:p>
            <a:r>
              <a:rPr lang="en-US" dirty="0" smtClean="0"/>
              <a:t>Steam distillation allows compounds with high boiling points to distill at relatively low temperatures (around 100 C) </a:t>
            </a:r>
          </a:p>
          <a:p>
            <a:r>
              <a:rPr lang="en-US" dirty="0" smtClean="0"/>
              <a:t>This intern prevents oxidation of the compound that would have other wise occurred at high temperatures. </a:t>
            </a:r>
          </a:p>
          <a:p>
            <a:r>
              <a:rPr lang="en-US" dirty="0" smtClean="0"/>
              <a:t>The vapor pressures of immiscible liquids can be calculated using Dalton's law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5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54"/>
          <a:stretch/>
        </p:blipFill>
        <p:spPr bwMode="auto">
          <a:xfrm>
            <a:off x="4572000" y="228600"/>
            <a:ext cx="4062413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Dalton’s law and 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1" y="1371600"/>
            <a:ext cx="2895599" cy="428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5600" cy="4876800"/>
          </a:xfrm>
        </p:spPr>
        <p:txBody>
          <a:bodyPr/>
          <a:lstStyle/>
          <a:p>
            <a:r>
              <a:rPr lang="en-US" dirty="0" smtClean="0"/>
              <a:t>Dalton’s law states that the vapor pressure of a immiscible liquid is the sum of the vapor pressures of the pure compounds. This is assumed since it is believed that each liquid will vaporize independently of the other liquid</a:t>
            </a:r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= P</a:t>
            </a:r>
            <a:r>
              <a:rPr lang="en-US" baseline="-25000" dirty="0" smtClean="0"/>
              <a:t>1</a:t>
            </a:r>
            <a:r>
              <a:rPr lang="en-US" dirty="0" smtClean="0"/>
              <a:t> + P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Where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is the total vapor pressure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 is the vapor pressure of compound 1</a:t>
            </a:r>
          </a:p>
          <a:p>
            <a:r>
              <a:rPr lang="en-US" dirty="0" smtClean="0"/>
              <a:t>And P</a:t>
            </a:r>
            <a:r>
              <a:rPr lang="en-US" baseline="-25000" dirty="0" smtClean="0"/>
              <a:t>2</a:t>
            </a:r>
            <a:r>
              <a:rPr lang="en-US" dirty="0" smtClean="0"/>
              <a:t> is the vapor pressure of compound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tests to 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test for the presence of eugenol and eugenol acetate we conducted </a:t>
            </a:r>
            <a:r>
              <a:rPr lang="en-US" b="1" dirty="0" smtClean="0"/>
              <a:t>3</a:t>
            </a:r>
            <a:r>
              <a:rPr lang="en-US" dirty="0" smtClean="0"/>
              <a:t> chemical test.</a:t>
            </a:r>
          </a:p>
          <a:p>
            <a:r>
              <a:rPr lang="en-US" dirty="0" smtClean="0"/>
              <a:t>We tested for the presence of </a:t>
            </a:r>
            <a:r>
              <a:rPr lang="en-US" dirty="0" err="1" smtClean="0"/>
              <a:t>unsaturations</a:t>
            </a:r>
            <a:r>
              <a:rPr lang="en-US" dirty="0" smtClean="0"/>
              <a:t> (double bonds) using both </a:t>
            </a:r>
            <a:r>
              <a:rPr lang="en-US" b="1" dirty="0" smtClean="0"/>
              <a:t>molecular bromine </a:t>
            </a:r>
            <a:r>
              <a:rPr lang="en-US" dirty="0" smtClean="0"/>
              <a:t>and </a:t>
            </a:r>
            <a:r>
              <a:rPr lang="en-US" b="1" dirty="0" smtClean="0"/>
              <a:t>potassium permanganate</a:t>
            </a:r>
          </a:p>
          <a:p>
            <a:r>
              <a:rPr lang="en-US" dirty="0" smtClean="0"/>
              <a:t>And we tested for the presence of phenol groups  ( hydroxyl groups on an aromatic ring) using </a:t>
            </a:r>
            <a:r>
              <a:rPr lang="en-US" b="1" dirty="0" smtClean="0"/>
              <a:t>Iron (III)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925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7526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Separating cyclohexene from toluene by distillation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31516"/>
            <a:ext cx="7467600" cy="486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Eugenol </a:t>
            </a:r>
            <a:r>
              <a:rPr lang="en-US" sz="4800" dirty="0" smtClean="0"/>
              <a:t>with bromine </a:t>
            </a:r>
            <a:r>
              <a:rPr lang="en-US" sz="4800" dirty="0"/>
              <a:t>and </a:t>
            </a:r>
            <a:r>
              <a:rPr lang="en-US" sz="4800" dirty="0" smtClean="0"/>
              <a:t>potassium </a:t>
            </a:r>
            <a:r>
              <a:rPr lang="en-US" sz="4800" dirty="0"/>
              <a:t>permanganate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Eugenol acetate with bromine and potassium permanganate test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4" y="2209800"/>
            <a:ext cx="8289272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44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(III) tests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44006"/>
            <a:ext cx="8229600" cy="38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33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7526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Isolating caffeine from tea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Caffeine the magical drug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Caffeine belongs  to a group of compounds know as the alkaloids. </a:t>
            </a:r>
          </a:p>
          <a:p>
            <a:r>
              <a:rPr lang="en-US" dirty="0" smtClean="0"/>
              <a:t>The alkaloids are known for producing an alkaloid solution in the presence of water </a:t>
            </a:r>
          </a:p>
          <a:p>
            <a:r>
              <a:rPr lang="en-US" dirty="0" smtClean="0"/>
              <a:t>This is due to the presence of nitrogen atoms that act as bases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7848600" cy="117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96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xanthines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Caffeine further more belongs to a subclass of compounds known as the </a:t>
            </a:r>
            <a:r>
              <a:rPr lang="en-US" dirty="0" err="1" smtClean="0"/>
              <a:t>xanthines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xanthines</a:t>
            </a:r>
            <a:r>
              <a:rPr lang="en-US" dirty="0" smtClean="0"/>
              <a:t> are structurally very similar and only differ in the placement of methyl groups (-CH</a:t>
            </a:r>
            <a:r>
              <a:rPr lang="en-US" baseline="-25000" dirty="0" smtClean="0"/>
              <a:t>3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02290"/>
            <a:ext cx="8305800" cy="151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3246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Xanthine		      caffeine		theophylline	         theobromine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88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percent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Mass percent equation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Mass</m:t>
                    </m:r>
                    <m:r>
                      <m:rPr>
                        <m:nor/>
                      </m:rPr>
                      <a:rPr lang="en-US" dirty="0"/>
                      <m:t>%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𝑚𝑎𝑠𝑠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𝑜𝑓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𝑝𝑢𝑟𝑟𝑖𝑓𝑖𝑒𝑑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𝑐𝑎𝑓𝑓𝑒𝑖𝑒𝑛𝑒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𝑖𝑛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𝑔𝑟𝑎𝑚𝑠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𝑚𝑎𝑠𝑠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𝑜𝑓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𝑖𝑛𝑠𝑡𝑎𝑛𝑡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𝑡𝑒𝑎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𝑖𝑛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𝑔𝑟𝑎𝑚𝑠</m:t>
                        </m:r>
                      </m:den>
                    </m:f>
                    <m:r>
                      <a:rPr lang="en-US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100%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mass percent equation is typically used when it is impossible to determine the molar mass of one of the species (in this case the tea).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 r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17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057400"/>
            <a:ext cx="7659687" cy="1168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Purifying acetanilide by recrystallization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4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of acetanilide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" y="3276600"/>
            <a:ext cx="8739188" cy="838200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n-US" dirty="0" smtClean="0"/>
              <a:t>Aniline		Acetic anhydride		Acetanilide	Acetic 									acid	 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8382000" cy="85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80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Recrystallization is a method of purifying a compound by which impurities are removed from organic compounds that are a solid at room temperature</a:t>
            </a:r>
          </a:p>
          <a:p>
            <a:r>
              <a:rPr lang="en-US" dirty="0" smtClean="0"/>
              <a:t>The recrystallization solvent plays a major role </a:t>
            </a:r>
            <a:endParaRPr lang="en-US" dirty="0"/>
          </a:p>
          <a:p>
            <a:r>
              <a:rPr lang="en-US" dirty="0" smtClean="0"/>
              <a:t>Typically the substance that is to recrystallized is not soluble at room temperature but as the temperature is increased the solubility increases as well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35780"/>
            <a:ext cx="2590800" cy="233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3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7772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Distillation is a proses by which we separate compounds based on their boiling point.</a:t>
            </a:r>
          </a:p>
          <a:p>
            <a:r>
              <a:rPr lang="en-US" dirty="0" smtClean="0"/>
              <a:t>Many organic compounds are </a:t>
            </a:r>
            <a:r>
              <a:rPr lang="en-US" b="1" dirty="0" smtClean="0"/>
              <a:t>volatile</a:t>
            </a:r>
            <a:r>
              <a:rPr lang="en-US" dirty="0" smtClean="0"/>
              <a:t>; that is they exhibit a relatively high vapor pressure and they have a relatively low boiling point</a:t>
            </a:r>
          </a:p>
          <a:p>
            <a:r>
              <a:rPr lang="en-US" dirty="0" smtClean="0"/>
              <a:t>Compounds that exhibit high vapor pressures are more easily evaporated. This is done by applying heat </a:t>
            </a:r>
          </a:p>
          <a:p>
            <a:r>
              <a:rPr lang="en-US" dirty="0" smtClean="0"/>
              <a:t>By applying heat we can separate the more volatile compound from the less volatile compound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76200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6477000"/>
            <a:ext cx="464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Crude vodka distillery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30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Recrystallization is done by completely solubilizing the solid substance in a suitable solvent. Afterwards activated carbon is added in order to remove impurities.</a:t>
            </a:r>
          </a:p>
          <a:p>
            <a:r>
              <a:rPr lang="en-US" dirty="0"/>
              <a:t>The solution is then allowed to cool forming “pure” crystals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" y="3488356"/>
            <a:ext cx="2971800" cy="332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06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Oiling out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Oiling out occurs when a compound is insoluble in a solution at temperature above the compound's melting point. </a:t>
            </a:r>
          </a:p>
          <a:p>
            <a:r>
              <a:rPr lang="en-US" dirty="0" smtClean="0"/>
              <a:t>As a result the compound is deposited as an oil and not a crystal.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505200"/>
            <a:ext cx="30575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7317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Oiling out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 dichlorobenzene has a melting point of 53 C</a:t>
            </a:r>
          </a:p>
          <a:p>
            <a:r>
              <a:rPr lang="en-US" dirty="0" smtClean="0"/>
              <a:t>Dichlorobenzene is not soluble in water at 100 C</a:t>
            </a:r>
          </a:p>
          <a:p>
            <a:r>
              <a:rPr lang="en-US" dirty="0" smtClean="0"/>
              <a:t>If the student uses water to recrystallize the compound it will oil out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2971800" cy="344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39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dissolves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Substances are most soluble when the polarity of the solvent is similar to the polarity of the compound</a:t>
            </a:r>
          </a:p>
          <a:p>
            <a:r>
              <a:rPr lang="en-US" dirty="0" smtClean="0"/>
              <a:t>For example compounds that contain a hydroxyl group (-OH), amino group (-NH</a:t>
            </a:r>
            <a:r>
              <a:rPr lang="en-US" baseline="-25000" dirty="0" smtClean="0"/>
              <a:t>2</a:t>
            </a:r>
            <a:r>
              <a:rPr lang="en-US" dirty="0" smtClean="0"/>
              <a:t>) and a carboxylic acid (-COOH) are considered to be polar at least in part and will have, at least, partially polar </a:t>
            </a:r>
          </a:p>
          <a:p>
            <a:r>
              <a:rPr lang="en-US" dirty="0" smtClean="0"/>
              <a:t>Thus compounds containing  such functional groups will more than likely be soluble in polar solvents </a:t>
            </a:r>
          </a:p>
          <a:p>
            <a:endParaRPr lang="en-US" baseline="-25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2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dissolves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one of these compounds would you expect to be soluble in water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7440403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19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yield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Percent yield is </a:t>
            </a:r>
            <a:r>
              <a:rPr lang="en-US" dirty="0"/>
              <a:t>the percent of is the amount of product obtained in a chemical </a:t>
            </a:r>
            <a:r>
              <a:rPr lang="en-US" dirty="0" smtClean="0"/>
              <a:t>reaction </a:t>
            </a:r>
            <a:endParaRPr lang="en-US" dirty="0"/>
          </a:p>
          <a:p>
            <a:r>
              <a:rPr lang="en-US" dirty="0" smtClean="0"/>
              <a:t>Yield can be calculated in reference to grams or in reference to moles </a:t>
            </a:r>
            <a:r>
              <a:rPr lang="en-US" b="1" dirty="0" smtClean="0"/>
              <a:t>but molar yield is usually preferred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91"/>
          <a:stretch/>
        </p:blipFill>
        <p:spPr bwMode="auto">
          <a:xfrm>
            <a:off x="1524000" y="3352800"/>
            <a:ext cx="5408579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72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calculate the percent yield for the synthesis of acetanilede if you used 50ml of a 5M solution of aniline (assume excess acetic anhydride), and you collected 2g of pure acetanilide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7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524000"/>
            <a:ext cx="7659687" cy="1168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Measuring the melting points of compounds and mixtures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melting point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substance’s liquid state is in equilibrium with its solid state the compounds is at its </a:t>
            </a:r>
            <a:r>
              <a:rPr lang="en-US" b="1" dirty="0" smtClean="0"/>
              <a:t>melting point.</a:t>
            </a:r>
          </a:p>
          <a:p>
            <a:r>
              <a:rPr lang="en-US" dirty="0" smtClean="0"/>
              <a:t>if a pure compound is contaminated with “soluble” substance the melting point range will  typically drop  and broaden and it be a </a:t>
            </a:r>
            <a:r>
              <a:rPr lang="en-US" b="1" dirty="0" smtClean="0"/>
              <a:t>melting point range</a:t>
            </a:r>
            <a:endParaRPr lang="en-US" b="1" dirty="0"/>
          </a:p>
          <a:p>
            <a:r>
              <a:rPr lang="en-US" dirty="0" smtClean="0"/>
              <a:t>The broadening of the melting point will depend on the level of contamination.</a:t>
            </a:r>
          </a:p>
        </p:txBody>
      </p:sp>
    </p:spTree>
    <p:extLst>
      <p:ext uri="{BB962C8B-B14F-4D97-AF65-F5344CB8AC3E}">
        <p14:creationId xmlns:p14="http://schemas.microsoft.com/office/powerpoint/2010/main" val="57169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melting point mass percent composition </a:t>
            </a:r>
            <a:r>
              <a:rPr lang="en-US" dirty="0" smtClean="0"/>
              <a:t>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39823"/>
            <a:ext cx="5257800" cy="514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9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620000" cy="6019800"/>
          </a:xfrm>
        </p:spPr>
        <p:txBody>
          <a:bodyPr/>
          <a:lstStyle/>
          <a:p>
            <a:r>
              <a:rPr lang="en-US" dirty="0" smtClean="0"/>
              <a:t>In this lab we separated toluene from cyclohexene .</a:t>
            </a:r>
          </a:p>
          <a:p>
            <a:r>
              <a:rPr lang="en-US" dirty="0" smtClean="0"/>
              <a:t> 	Cyclohexane	Toluene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Cyclohexene is a six member ring with no </a:t>
            </a:r>
            <a:r>
              <a:rPr lang="en-US" dirty="0" err="1" smtClean="0"/>
              <a:t>unsaturations</a:t>
            </a:r>
            <a:r>
              <a:rPr lang="en-US" dirty="0" smtClean="0"/>
              <a:t> (double bonds)</a:t>
            </a:r>
          </a:p>
          <a:p>
            <a:r>
              <a:rPr lang="en-US" dirty="0" smtClean="0"/>
              <a:t>Toluene is a six member ring with alternating </a:t>
            </a:r>
            <a:r>
              <a:rPr lang="en-US" dirty="0" err="1" smtClean="0"/>
              <a:t>unsaturations</a:t>
            </a:r>
            <a:r>
              <a:rPr lang="en-US" dirty="0" smtClean="0"/>
              <a:t>     (a benzene ring) with one methyl substitution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66862"/>
            <a:ext cx="2385119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38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melting point mass percent composition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curves separating the fields of A + Liquid from Liquid and B + Liquid from Liquid are termed </a:t>
            </a:r>
            <a:r>
              <a:rPr lang="en-US" b="1" i="1" dirty="0" err="1"/>
              <a:t>liquidus</a:t>
            </a:r>
            <a:r>
              <a:rPr lang="en-US" b="1" i="1" dirty="0"/>
              <a:t> curves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horizontal line separating the fields of A + Liquid and B + Liquid from A + B all solid, is termed the </a:t>
            </a:r>
            <a:r>
              <a:rPr lang="en-US" b="1" i="1" dirty="0"/>
              <a:t>solidus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point, E, where the </a:t>
            </a:r>
            <a:r>
              <a:rPr lang="en-US" b="1" dirty="0" err="1"/>
              <a:t>liquidus</a:t>
            </a:r>
            <a:r>
              <a:rPr lang="en-US" dirty="0"/>
              <a:t> curves and solidus intersect, is termed the </a:t>
            </a:r>
            <a:r>
              <a:rPr lang="en-US" b="1" i="1" dirty="0"/>
              <a:t>eutectic</a:t>
            </a:r>
            <a:r>
              <a:rPr lang="en-US" dirty="0"/>
              <a:t> point. At the eutectic point in this two component system, all three phases, that is Liquid, crystals of A and crystals of B, all exist in equilibrium.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3340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Vocabulary words on this slide are FYI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3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may go wrong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 too much compound is packed in the capillary tube, then this will cause uneven heat distribution </a:t>
            </a:r>
          </a:p>
          <a:p>
            <a:r>
              <a:rPr lang="en-US" dirty="0" smtClean="0"/>
              <a:t>If the compound is too course and air pockets are allowed to form this will also cause uneven heat distribution</a:t>
            </a:r>
          </a:p>
          <a:p>
            <a:r>
              <a:rPr lang="en-US" dirty="0" smtClean="0"/>
              <a:t>If the temperature is heated faster than a rate of 1-2 C per minute this will also cause un even heat transfer </a:t>
            </a:r>
          </a:p>
          <a:p>
            <a:r>
              <a:rPr lang="en-US" b="1" dirty="0"/>
              <a:t>Uneven heat distribution will cause faulty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7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may go wrong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 slight changes, such as shrinking and sagging, occur in the crystalline  structure occur. This should not be confused with actual melting.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3" y="3429000"/>
            <a:ext cx="26384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0773"/>
            <a:ext cx="26860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196" y="3429000"/>
            <a:ext cx="2744582" cy="278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01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may go wrong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compounds may be unstable at their melting point and will decomposed </a:t>
            </a:r>
          </a:p>
          <a:p>
            <a:r>
              <a:rPr lang="en-US" dirty="0" smtClean="0"/>
              <a:t>This is usually seen as a darkening of the compound</a:t>
            </a:r>
          </a:p>
          <a:p>
            <a:r>
              <a:rPr lang="en-US" dirty="0" smtClean="0"/>
              <a:t>Sublimation is when a solid compound goes directly to from its solid state to its gaseous state. </a:t>
            </a:r>
          </a:p>
          <a:p>
            <a:r>
              <a:rPr lang="en-US" dirty="0" smtClean="0"/>
              <a:t>Usually this is seen as compound recrystallizing at a higher point in the capillary tube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43400"/>
            <a:ext cx="381692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17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Mel-temp apparatus consists of an aluminum block that is electrically heated.</a:t>
            </a:r>
          </a:p>
          <a:p>
            <a:r>
              <a:rPr lang="en-US" dirty="0" smtClean="0"/>
              <a:t>It can withstand temperatures of 400C and up to 500C for a short period of time.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01291"/>
            <a:ext cx="5943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50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7848600" cy="497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Miscible liquids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Cyclohexene and toluene are miscible liquids </a:t>
                </a:r>
              </a:p>
              <a:p>
                <a:r>
                  <a:rPr lang="en-US" dirty="0"/>
                  <a:t>Miscibility </a:t>
                </a:r>
                <a:r>
                  <a:rPr lang="en-US" dirty="0" smtClean="0"/>
                  <a:t>is </a:t>
                </a:r>
                <a:r>
                  <a:rPr lang="en-US" dirty="0"/>
                  <a:t>the property of </a:t>
                </a:r>
                <a:r>
                  <a:rPr lang="en-US" dirty="0" smtClean="0"/>
                  <a:t>liquids to </a:t>
                </a:r>
                <a:r>
                  <a:rPr lang="en-US" dirty="0"/>
                  <a:t>mix in all proportions, forming a </a:t>
                </a:r>
                <a:r>
                  <a:rPr lang="en-US" dirty="0" smtClean="0"/>
                  <a:t>homogeneous </a:t>
                </a:r>
                <a:r>
                  <a:rPr lang="en-US" dirty="0"/>
                  <a:t>solution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vapor pressure of miscible liquids can be determined using </a:t>
                </a:r>
                <a:r>
                  <a:rPr lang="en-US" dirty="0" err="1"/>
                  <a:t>Raoult's</a:t>
                </a:r>
                <a:r>
                  <a:rPr lang="en-US" dirty="0"/>
                  <a:t> law</a:t>
                </a:r>
              </a:p>
              <a:p>
                <a:r>
                  <a:rPr lang="en-US" dirty="0" err="1"/>
                  <a:t>Raoult's</a:t>
                </a:r>
                <a:r>
                  <a:rPr lang="en-US" dirty="0" smtClean="0"/>
                  <a:t>law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/>
                  <a:t>    where “a” and “b” are miscible liquids and </a:t>
                </a:r>
              </a:p>
              <a:p>
                <a:r>
                  <a:rPr lang="en-US" dirty="0" smtClean="0"/>
                  <a:t>P</a:t>
                </a:r>
                <a:r>
                  <a:rPr lang="en-US" baseline="-25000" dirty="0"/>
                  <a:t>A</a:t>
                </a:r>
                <a:r>
                  <a:rPr lang="en-US" dirty="0" smtClean="0"/>
                  <a:t> is the pressure </a:t>
                </a:r>
                <a:r>
                  <a:rPr lang="en-US" dirty="0"/>
                  <a:t>A</a:t>
                </a:r>
                <a:endParaRPr lang="en-US" dirty="0" smtClean="0"/>
              </a:p>
              <a:p>
                <a:r>
                  <a:rPr lang="el-GR" dirty="0" smtClean="0"/>
                  <a:t>χ</a:t>
                </a:r>
                <a:r>
                  <a:rPr lang="en-US" baseline="-25000" dirty="0" smtClean="0"/>
                  <a:t>A </a:t>
                </a:r>
                <a:r>
                  <a:rPr lang="en-US" dirty="0" smtClean="0"/>
                  <a:t>is the mole fraction of A</a:t>
                </a:r>
                <a:endParaRPr lang="en-US" baseline="-25000" dirty="0" smtClean="0"/>
              </a:p>
              <a:p>
                <a:r>
                  <a:rPr lang="en-US" dirty="0" smtClean="0"/>
                  <a:t>P</a:t>
                </a:r>
                <a:r>
                  <a:rPr lang="en-US" baseline="-25000" dirty="0" smtClean="0"/>
                  <a:t>B </a:t>
                </a:r>
                <a:r>
                  <a:rPr lang="en-US" dirty="0"/>
                  <a:t>is the pressure </a:t>
                </a:r>
                <a:r>
                  <a:rPr lang="en-US" dirty="0" smtClean="0"/>
                  <a:t>B</a:t>
                </a:r>
                <a:endParaRPr lang="en-US" dirty="0"/>
              </a:p>
              <a:p>
                <a:r>
                  <a:rPr lang="el-GR" dirty="0" smtClean="0"/>
                  <a:t>χ</a:t>
                </a:r>
                <a:r>
                  <a:rPr lang="en-US" baseline="-25000" dirty="0" smtClean="0"/>
                  <a:t>B </a:t>
                </a:r>
                <a:r>
                  <a:rPr lang="en-US" dirty="0"/>
                  <a:t>is the mole fraction of B</a:t>
                </a:r>
                <a:endParaRPr lang="en-US" baseline="-250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00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924800" cy="4800600"/>
          </a:xfrm>
        </p:spPr>
        <p:txBody>
          <a:bodyPr/>
          <a:lstStyle/>
          <a:p>
            <a:r>
              <a:rPr lang="en-US" dirty="0" smtClean="0"/>
              <a:t>What is the total vapor pressure by a 50:50 molar mixture of methyl </a:t>
            </a:r>
            <a:r>
              <a:rPr lang="en-US" dirty="0" smtClean="0"/>
              <a:t>alcohol (vapor </a:t>
            </a:r>
            <a:r>
              <a:rPr lang="en-US" dirty="0" smtClean="0"/>
              <a:t>pressure-13.02 </a:t>
            </a:r>
            <a:r>
              <a:rPr lang="en-US" dirty="0" err="1"/>
              <a:t>kPa</a:t>
            </a:r>
            <a:r>
              <a:rPr lang="en-US" dirty="0"/>
              <a:t> )and propyl </a:t>
            </a:r>
            <a:r>
              <a:rPr lang="en-US" dirty="0" smtClean="0"/>
              <a:t>alcohol (</a:t>
            </a:r>
            <a:r>
              <a:rPr lang="en-US" dirty="0"/>
              <a:t>vapor pressure -1.99 </a:t>
            </a:r>
            <a:r>
              <a:rPr lang="en-US" dirty="0" err="1" smtClean="0"/>
              <a:t>kPa</a:t>
            </a:r>
            <a:r>
              <a:rPr lang="en-US" dirty="0" smtClean="0"/>
              <a:t>) assume the compouds are miscible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620000" cy="4800600"/>
          </a:xfrm>
        </p:spPr>
        <p:txBody>
          <a:bodyPr/>
          <a:lstStyle/>
          <a:p>
            <a:r>
              <a:rPr lang="en-US" dirty="0" smtClean="0"/>
              <a:t>There are two distillation methods– simple and fractional distillation.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732213" cy="47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2352675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590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Simple			Fractional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3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distillation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distillation consists of …</a:t>
            </a:r>
          </a:p>
          <a:p>
            <a:r>
              <a:rPr lang="en-US" dirty="0" smtClean="0"/>
              <a:t>A pot</a:t>
            </a:r>
          </a:p>
          <a:p>
            <a:r>
              <a:rPr lang="en-US" dirty="0" smtClean="0"/>
              <a:t>A three way connector</a:t>
            </a:r>
          </a:p>
          <a:p>
            <a:r>
              <a:rPr lang="en-US" dirty="0" smtClean="0"/>
              <a:t>A thermometer </a:t>
            </a:r>
          </a:p>
          <a:p>
            <a:r>
              <a:rPr lang="en-US" dirty="0" smtClean="0"/>
              <a:t>A condenser </a:t>
            </a:r>
          </a:p>
          <a:p>
            <a:r>
              <a:rPr lang="en-US" dirty="0" smtClean="0"/>
              <a:t>And a receiver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52650"/>
            <a:ext cx="373062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191000" y="3276600"/>
            <a:ext cx="12954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14600" y="4419600"/>
            <a:ext cx="12192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00200" y="5334000"/>
            <a:ext cx="17526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562600" y="4267200"/>
            <a:ext cx="6096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391400" y="5562600"/>
            <a:ext cx="8382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8200" y="41542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way adaptor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86400" y="2971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Thermometer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86400" y="3886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Condenser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43800" y="5181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4953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4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Fractional distillation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Fractional distillation consists of ….</a:t>
            </a:r>
          </a:p>
          <a:p>
            <a:r>
              <a:rPr lang="en-US" dirty="0" smtClean="0"/>
              <a:t>A pot</a:t>
            </a:r>
          </a:p>
          <a:p>
            <a:r>
              <a:rPr lang="en-US" dirty="0" smtClean="0"/>
              <a:t>A fractional column</a:t>
            </a:r>
          </a:p>
          <a:p>
            <a:r>
              <a:rPr lang="en-US" dirty="0" smtClean="0"/>
              <a:t>A thermometer </a:t>
            </a:r>
          </a:p>
          <a:p>
            <a:r>
              <a:rPr lang="en-US" dirty="0" smtClean="0"/>
              <a:t>A condenser</a:t>
            </a:r>
          </a:p>
          <a:p>
            <a:r>
              <a:rPr lang="en-US" dirty="0" smtClean="0"/>
              <a:t>And a receiver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71800"/>
            <a:ext cx="234791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715000" y="3657600"/>
            <a:ext cx="6858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743200" y="5715000"/>
            <a:ext cx="11430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895600" y="4038600"/>
            <a:ext cx="1447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858000" y="5029200"/>
            <a:ext cx="6858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4953000"/>
            <a:ext cx="1371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14400" y="4191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Thermometer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14400" y="4800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Fractional column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38800" y="3124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Condenser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4495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752600" y="5486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7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3013</TotalTime>
  <Words>1599</Words>
  <Application>Microsoft Office PowerPoint</Application>
  <PresentationFormat>On-screen Show (4:3)</PresentationFormat>
  <Paragraphs>167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Clarity</vt:lpstr>
      <vt:lpstr>Midterm Review for Organic I lab </vt:lpstr>
      <vt:lpstr>Separating cyclohexene from toluene by distillation</vt:lpstr>
      <vt:lpstr>PowerPoint Presentation</vt:lpstr>
      <vt:lpstr>PowerPoint Presentation</vt:lpstr>
      <vt:lpstr>Miscible liquids</vt:lpstr>
      <vt:lpstr>PowerPoint Presentation</vt:lpstr>
      <vt:lpstr>PowerPoint Presentation</vt:lpstr>
      <vt:lpstr>Simple distillation </vt:lpstr>
      <vt:lpstr>Fractional distillation </vt:lpstr>
      <vt:lpstr>Boiling chip </vt:lpstr>
      <vt:lpstr>Other hazards</vt:lpstr>
      <vt:lpstr>Isolation of clove oil from cloves using steam distillation</vt:lpstr>
      <vt:lpstr>Clove oil</vt:lpstr>
      <vt:lpstr>Clove oil </vt:lpstr>
      <vt:lpstr>The many possibilities of steam distillation</vt:lpstr>
      <vt:lpstr>The many possibilities of steam distillation</vt:lpstr>
      <vt:lpstr>Immiscible liquids</vt:lpstr>
      <vt:lpstr>Dalton’s law and  </vt:lpstr>
      <vt:lpstr>More tests to come</vt:lpstr>
      <vt:lpstr>Eugenol with bromine and potassium permanganate test</vt:lpstr>
      <vt:lpstr>Eugenol acetate with bromine and potassium permanganate test</vt:lpstr>
      <vt:lpstr>Iron (III) tests </vt:lpstr>
      <vt:lpstr>Isolating caffeine from tea</vt:lpstr>
      <vt:lpstr>Caffeine the magical drug</vt:lpstr>
      <vt:lpstr>The xanthines</vt:lpstr>
      <vt:lpstr>Mass percent</vt:lpstr>
      <vt:lpstr>Purifying acetanilide by recrystallization </vt:lpstr>
      <vt:lpstr>Synthesis of acetanilide </vt:lpstr>
      <vt:lpstr>Purification </vt:lpstr>
      <vt:lpstr>Purification </vt:lpstr>
      <vt:lpstr>Oiling out </vt:lpstr>
      <vt:lpstr>Oiling out </vt:lpstr>
      <vt:lpstr>Like dissolves like</vt:lpstr>
      <vt:lpstr>Like dissolves like</vt:lpstr>
      <vt:lpstr>Percent yield</vt:lpstr>
      <vt:lpstr>PowerPoint Presentation</vt:lpstr>
      <vt:lpstr>Measuring the melting points of compounds and mixtures </vt:lpstr>
      <vt:lpstr>What is melting point </vt:lpstr>
      <vt:lpstr>melting point mass percent composition diagram</vt:lpstr>
      <vt:lpstr>melting point mass percent composition diagram</vt:lpstr>
      <vt:lpstr>Things that may go wrong </vt:lpstr>
      <vt:lpstr>Things that may go wrong </vt:lpstr>
      <vt:lpstr>Things that may go wrong </vt:lpstr>
      <vt:lpstr>Equipment </vt:lpstr>
      <vt:lpstr>ANY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Midterm Review for Organic I lab</dc:title>
  <dc:creator>Benjamin Guzman</dc:creator>
  <cp:lastModifiedBy>mari</cp:lastModifiedBy>
  <cp:revision>16</cp:revision>
  <cp:lastPrinted>2012-02-27T18:54:03Z</cp:lastPrinted>
  <dcterms:created xsi:type="dcterms:W3CDTF">2011-10-10T05:05:00Z</dcterms:created>
  <dcterms:modified xsi:type="dcterms:W3CDTF">2012-02-28T21:25:39Z</dcterms:modified>
</cp:coreProperties>
</file>